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7315200" cy="96012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 Coleman" initials="DEC" lastIdx="1" clrIdx="0"/>
  <p:cmAuthor id="1" name="Anne Talvacchio" initials="AMT" lastIdx="9" clrIdx="1"/>
  <p:cmAuthor id="2" name="jitendrad" initials="j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70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95" autoAdjust="0"/>
  </p:normalViewPr>
  <p:slideViewPr>
    <p:cSldViewPr>
      <p:cViewPr>
        <p:scale>
          <a:sx n="70" d="100"/>
          <a:sy n="70" d="100"/>
        </p:scale>
        <p:origin x="-43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24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2430200131233594"/>
          <c:y val="5.7796751968504187E-2"/>
          <c:w val="0.81325000000000003"/>
          <c:h val="0.8351210629921266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Demand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rgbClr val="E4701E"/>
              </a:solidFill>
              <a:ln>
                <a:solidFill>
                  <a:srgbClr val="E4701E"/>
                </a:solidFill>
              </a:ln>
            </c:spPr>
          </c:marker>
          <c:trendline>
            <c:spPr>
              <a:ln w="28575">
                <a:solidFill>
                  <a:srgbClr val="E4701E"/>
                </a:solidFill>
              </a:ln>
            </c:spPr>
            <c:trendlineType val="poly"/>
            <c:order val="4"/>
          </c:trendline>
          <c:cat>
            <c:numRef>
              <c:f>Sheet1!$A$2:$A$18</c:f>
              <c:numCache>
                <c:formatCode>General</c:formatCode>
                <c:ptCount val="1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</c:numCache>
            </c:numRef>
          </c:cat>
          <c:val>
            <c:numRef>
              <c:f>Sheet1!$B$2:$B$18</c:f>
              <c:numCache>
                <c:formatCode>_("$"* #,##0_);_("$"* \(#,##0\);_("$"* "-"??_);_(@_)</c:formatCode>
                <c:ptCount val="17"/>
                <c:pt idx="1">
                  <c:v>38</c:v>
                </c:pt>
                <c:pt idx="2">
                  <c:v>36</c:v>
                </c:pt>
                <c:pt idx="3">
                  <c:v>34</c:v>
                </c:pt>
                <c:pt idx="4">
                  <c:v>32</c:v>
                </c:pt>
                <c:pt idx="6">
                  <c:v>30</c:v>
                </c:pt>
                <c:pt idx="8">
                  <c:v>28</c:v>
                </c:pt>
                <c:pt idx="10">
                  <c:v>26</c:v>
                </c:pt>
                <c:pt idx="12">
                  <c:v>24</c:v>
                </c:pt>
                <c:pt idx="14">
                  <c:v>22</c:v>
                </c:pt>
                <c:pt idx="16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Supply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rgbClr val="E4701E">
                  <a:alpha val="60000"/>
                </a:srgbClr>
              </a:solidFill>
            </c:spPr>
          </c:marker>
          <c:trendline>
            <c:spPr>
              <a:ln w="28575">
                <a:solidFill>
                  <a:srgbClr val="E4701E">
                    <a:alpha val="60000"/>
                  </a:srgbClr>
                </a:solidFill>
              </a:ln>
            </c:spPr>
            <c:trendlineType val="poly"/>
            <c:order val="6"/>
          </c:trendline>
          <c:cat>
            <c:numRef>
              <c:f>Sheet1!$A$2:$A$18</c:f>
              <c:numCache>
                <c:formatCode>General</c:formatCode>
                <c:ptCount val="1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</c:numCache>
            </c:numRef>
          </c:cat>
          <c:val>
            <c:numRef>
              <c:f>Sheet1!$C$2:$C$18</c:f>
              <c:numCache>
                <c:formatCode>_("$"* #,##0_);_("$"* \(#,##0\);_("$"* "-"??_);_(@_)</c:formatCode>
                <c:ptCount val="17"/>
                <c:pt idx="1">
                  <c:v>18</c:v>
                </c:pt>
                <c:pt idx="4">
                  <c:v>20</c:v>
                </c:pt>
                <c:pt idx="6">
                  <c:v>22</c:v>
                </c:pt>
                <c:pt idx="8">
                  <c:v>24</c:v>
                </c:pt>
                <c:pt idx="10">
                  <c:v>26</c:v>
                </c:pt>
                <c:pt idx="12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</c:numCache>
            </c:numRef>
          </c:val>
        </c:ser>
        <c:dLbls/>
        <c:marker val="1"/>
        <c:axId val="63110144"/>
        <c:axId val="86393600"/>
      </c:lineChart>
      <c:catAx>
        <c:axId val="63110144"/>
        <c:scaling>
          <c:orientation val="minMax"/>
        </c:scaling>
        <c:axPos val="b"/>
        <c:majorGridlines/>
        <c:minorGridlines/>
        <c:numFmt formatCode="0" sourceLinked="0"/>
        <c:majorTickMark val="none"/>
        <c:tickLblPos val="nextTo"/>
        <c:crossAx val="86393600"/>
        <c:crossesAt val="0"/>
        <c:auto val="1"/>
        <c:lblAlgn val="ctr"/>
        <c:lblOffset val="50"/>
        <c:tickLblSkip val="2"/>
        <c:tickMarkSkip val="2"/>
      </c:catAx>
      <c:valAx>
        <c:axId val="86393600"/>
        <c:scaling>
          <c:orientation val="minMax"/>
          <c:max val="38"/>
          <c:min val="16"/>
        </c:scaling>
        <c:axPos val="l"/>
        <c:majorGridlines/>
        <c:numFmt formatCode="&quot;$&quot;#,##0" sourceLinked="0"/>
        <c:majorTickMark val="none"/>
        <c:tickLblPos val="nextTo"/>
        <c:crossAx val="63110144"/>
        <c:crosses val="autoZero"/>
        <c:crossBetween val="midCat"/>
        <c:majorUnit val="2"/>
        <c:minorUnit val="1"/>
      </c:valAx>
      <c:spPr>
        <a:ln w="12700">
          <a:solidFill>
            <a:schemeClr val="tx1"/>
          </a:solidFill>
          <a:prstDash val="solid"/>
        </a:ln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FF28F-4AB9-49D9-A243-BDCD28194326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5429F-EBD5-4F34-9E6C-CD0005C0EB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1521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84F50F-496D-4E4E-89B6-2C9030DA0E01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721AB0-98E1-48A0-9CC1-39D4E6142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67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21AB0-98E1-48A0-9CC1-39D4E61424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rmAutofit/>
          </a:bodyPr>
          <a:lstStyle>
            <a:lvl1pPr>
              <a:tabLst/>
              <a:defRPr sz="36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4  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A CLASSROOM MARKET FOR COCOA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4-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 3</a:t>
            </a:r>
            <a:r>
              <a:rPr lang="en-US" sz="800" b="1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 EDITION 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541"/>
            <a:ext cx="8229600" cy="718932"/>
          </a:xfrm>
        </p:spPr>
        <p:txBody>
          <a:bodyPr/>
          <a:lstStyle/>
          <a:p>
            <a:r>
              <a:rPr lang="en-US" cap="none" dirty="0" smtClean="0"/>
              <a:t>Sample Cards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77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SAMPLE BUYER CARD</a:t>
            </a:r>
          </a:p>
          <a:p>
            <a:pPr marL="0" indent="0">
              <a:buNone/>
            </a:pPr>
            <a:r>
              <a:rPr lang="en-US" sz="2800" dirty="0"/>
              <a:t>You</a:t>
            </a:r>
            <a:r>
              <a:rPr lang="en-US" sz="2800" dirty="0" smtClean="0"/>
              <a:t> want to </a:t>
            </a:r>
            <a:r>
              <a:rPr lang="en-US" sz="2800" dirty="0"/>
              <a:t>buy a unit of cocoa. You are willing and able to pay ______ for this unit, but you want to pay the lowest</a:t>
            </a:r>
            <a:r>
              <a:rPr lang="en-US" sz="2800" dirty="0" smtClean="0"/>
              <a:t> price </a:t>
            </a:r>
            <a:r>
              <a:rPr lang="en-US" sz="2800" dirty="0"/>
              <a:t>you can. The lower the price you negotiate, the greater your gain.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SAMPLE SELLER CARD</a:t>
            </a:r>
          </a:p>
          <a:p>
            <a:pPr marL="0" indent="0">
              <a:buNone/>
            </a:pPr>
            <a:r>
              <a:rPr lang="en-US" sz="2800" dirty="0"/>
              <a:t>You </a:t>
            </a:r>
            <a:r>
              <a:rPr lang="en-US" sz="2800" dirty="0" smtClean="0"/>
              <a:t>want </a:t>
            </a:r>
            <a:r>
              <a:rPr lang="en-US" sz="2800" dirty="0"/>
              <a:t>to sell a unit of cocoa. This unit cost you ______ to produce, but you want to sell it for the highest</a:t>
            </a:r>
            <a:r>
              <a:rPr lang="en-US" sz="2800" dirty="0" smtClean="0"/>
              <a:t> price </a:t>
            </a:r>
            <a:r>
              <a:rPr lang="en-US" sz="2800" dirty="0"/>
              <a:t>you can. </a:t>
            </a:r>
            <a:r>
              <a:rPr lang="en-US" sz="2800" dirty="0" smtClean="0"/>
              <a:t>The </a:t>
            </a:r>
            <a:r>
              <a:rPr lang="en-US" sz="2800" dirty="0"/>
              <a:t>higher the price you negotiate, the greater your gain.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333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233"/>
            <a:ext cx="8229600" cy="642732"/>
          </a:xfrm>
        </p:spPr>
        <p:txBody>
          <a:bodyPr/>
          <a:lstStyle/>
          <a:p>
            <a:r>
              <a:rPr lang="en-US" cap="none" dirty="0" smtClean="0"/>
              <a:t>Score Sheet</a:t>
            </a:r>
            <a:endParaRPr lang="en-US" cap="non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1371600"/>
          <a:ext cx="7239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41"/>
                <a:gridCol w="1676400"/>
                <a:gridCol w="1828800"/>
                <a:gridCol w="2245659"/>
              </a:tblGrid>
              <a:tr h="868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Transaction Number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Column A: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Amount on Card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Column B: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Price Negotiated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Column C: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Gain or Loss 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(</a:t>
                      </a:r>
                      <a:r>
                        <a:rPr lang="en-GB" smtClean="0"/>
                        <a:t>if </a:t>
                      </a:r>
                      <a:r>
                        <a:rPr lang="en-GB" smtClean="0"/>
                        <a:t>Negative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85000"/>
                      </a:srgbClr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2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3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4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5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6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7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8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9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40000"/>
                      </a:srgbClr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701E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28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5712918"/>
              </p:ext>
            </p:extLst>
          </p:nvPr>
        </p:nvGraphicFramePr>
        <p:xfrm>
          <a:off x="1787652" y="458645"/>
          <a:ext cx="5568696" cy="540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295400"/>
                <a:gridCol w="1298448"/>
                <a:gridCol w="1298448"/>
              </a:tblGrid>
              <a:tr h="2974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Price per Unit</a:t>
                      </a:r>
                      <a:endParaRPr lang="en-US" sz="16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Round</a:t>
                      </a:r>
                      <a:r>
                        <a:rPr lang="en-US" sz="1600" baseline="0" dirty="0" smtClean="0"/>
                        <a:t> 1</a:t>
                      </a:r>
                      <a:endParaRPr lang="en-US" sz="16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Round</a:t>
                      </a:r>
                      <a:r>
                        <a:rPr lang="en-US" sz="1600" baseline="0" dirty="0" smtClean="0"/>
                        <a:t> 2</a:t>
                      </a:r>
                      <a:endParaRPr lang="en-US" sz="16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Round 3</a:t>
                      </a:r>
                      <a:endParaRPr lang="en-US" sz="16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/>
                    </a:solidFill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$18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$19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$20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$21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$22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$23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$24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$25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$26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$27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$28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$29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$30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$31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$32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$33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$34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$35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$36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$37</a:t>
                      </a:r>
                      <a:endParaRPr lang="en-US" sz="1100" dirty="0"/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$38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1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268"/>
            <a:ext cx="8229600" cy="642732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Market Equilibrium</a:t>
            </a:r>
            <a:endParaRPr lang="en-US" cap="none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2268" y="1295400"/>
            <a:ext cx="6541532" cy="4484132"/>
            <a:chOff x="1002268" y="1295400"/>
            <a:chExt cx="6541532" cy="4484132"/>
          </a:xfrm>
        </p:grpSpPr>
        <p:graphicFrame>
          <p:nvGraphicFramePr>
            <p:cNvPr id="7" name="Chart 6"/>
            <p:cNvGraphicFramePr/>
            <p:nvPr/>
          </p:nvGraphicFramePr>
          <p:xfrm>
            <a:off x="1447800" y="1295400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3448050" y="5410200"/>
              <a:ext cx="287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Number of units of cocoa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29684" y="3034784"/>
              <a:ext cx="171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Price per unit</a:t>
              </a:r>
              <a:endParaRPr lang="en-GB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95600" y="1752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Demand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20574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Supply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28317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</TotalTime>
  <Words>198</Words>
  <Application>Microsoft Office PowerPoint</Application>
  <PresentationFormat>On-screen Show (4:3)</PresentationFormat>
  <Paragraphs>55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Trade Gothic LT Std Extended</vt:lpstr>
      <vt:lpstr>Trade Gothic LT Std Cn</vt:lpstr>
      <vt:lpstr>Calibri</vt:lpstr>
      <vt:lpstr>Trade Gothic LT Std</vt:lpstr>
      <vt:lpstr>1_HSE_Lesson01_ms-comp</vt:lpstr>
      <vt:lpstr>Sample Cards</vt:lpstr>
      <vt:lpstr>Score Sheet</vt:lpstr>
      <vt:lpstr>Slide 3</vt:lpstr>
      <vt:lpstr>Market Equilibrium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</dc:title>
  <dc:creator>William Bosshardt</dc:creator>
  <cp:lastModifiedBy>Stephenv</cp:lastModifiedBy>
  <cp:revision>53</cp:revision>
  <dcterms:created xsi:type="dcterms:W3CDTF">2014-02-14T18:21:52Z</dcterms:created>
  <dcterms:modified xsi:type="dcterms:W3CDTF">2014-06-16T07:30:45Z</dcterms:modified>
</cp:coreProperties>
</file>